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5" r:id="rId17"/>
    <p:sldId id="271" r:id="rId18"/>
    <p:sldId id="272" r:id="rId19"/>
    <p:sldId id="273" r:id="rId20"/>
    <p:sldId id="274" r:id="rId21"/>
    <p:sldId id="275" r:id="rId22"/>
    <p:sldId id="286" r:id="rId23"/>
    <p:sldId id="276" r:id="rId24"/>
    <p:sldId id="277" r:id="rId25"/>
    <p:sldId id="278" r:id="rId26"/>
    <p:sldId id="279" r:id="rId27"/>
    <p:sldId id="280" r:id="rId28"/>
    <p:sldId id="281" r:id="rId29"/>
    <p:sldId id="282" r:id="rId30"/>
    <p:sldId id="283" r:id="rId31"/>
    <p:sldId id="284" r:id="rId32"/>
  </p:sldIdLst>
  <p:sldSz cx="9144000" cy="5143500" type="screen16x9"/>
  <p:notesSz cx="6858000" cy="9144000"/>
  <p:embeddedFontLst>
    <p:embeddedFont>
      <p:font typeface="Open Sans" panose="020B0606030504020204" pitchFamily="34" charset="0"/>
      <p:regular r:id="rId34"/>
      <p:bold r:id="rId35"/>
      <p:italic r:id="rId36"/>
      <p:boldItalic r:id="rId37"/>
    </p:embeddedFont>
    <p:embeddedFont>
      <p:font typeface="PT Serif" panose="020A0603040505020204" pitchFamily="18" charset="0"/>
      <p:regular r:id="rId38"/>
      <p:bold r:id="rId39"/>
      <p:italic r:id="rId40"/>
      <p:bold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27a0839708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27a083970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1a6956c9a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1a6956c9a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174d8e52e7_0_1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174d8e52e7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27a0839708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27a083970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27a0839708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27a083970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27a0839708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27a083970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27a0839708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27a083970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4868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27a0839708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27a0839708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27a0839708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27a0839708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27a0839708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27a0839708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27a0839708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27a0839708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27a0839708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27a0839708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27a0839708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27a083970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9465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27a0839708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27a0839708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27a0839708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227a0839708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27a0839708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227a0839708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27a0839708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27a0839708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27a0839708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27a0839708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27a0839708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27a0839708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27a0839708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27a0839708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27a0839708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27a083970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27a0839708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27a0839708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1a6956c9a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1a5822a06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1a5822a06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1a6956c9a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1a6956c9a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1a6956c9a0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1a6956c9a0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174d8e52e7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174d8e52e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7a0839708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7a083970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27a0839708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27a083970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802629451"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coachend</a:t>
            </a:r>
            <a:br>
              <a:rPr lang="nl"/>
            </a:br>
            <a:r>
              <a:rPr lang="nl"/>
              <a:t>leidinggeven</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7"/>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Je kan enkel coachend leidinggeven als het past bij de cultuur en mentaliteit van de onderneming.</a:t>
            </a:r>
            <a:endParaRPr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In de praktijk</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versterk coachend leidinggeven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SzPts val="2300"/>
              <a:buAutoNum type="arabicPeriod"/>
            </a:pPr>
            <a:r>
              <a:rPr lang="nl" sz="2300" b="0"/>
              <a:t>Beschrijf een moeilijke(re) situatie bij een medewerker.</a:t>
            </a:r>
            <a:endParaRPr sz="2300" b="0"/>
          </a:p>
          <a:p>
            <a:pPr marL="457200" lvl="0" indent="-374650" algn="l" rtl="0">
              <a:spcBef>
                <a:spcPts val="1000"/>
              </a:spcBef>
              <a:spcAft>
                <a:spcPts val="0"/>
              </a:spcAft>
              <a:buSzPts val="2300"/>
              <a:buAutoNum type="arabicPeriod"/>
            </a:pPr>
            <a:r>
              <a:rPr lang="nl" sz="2300" b="0"/>
              <a:t>Formuleer een gewenste situatie.</a:t>
            </a:r>
            <a:endParaRPr sz="2300" b="0"/>
          </a:p>
          <a:p>
            <a:pPr marL="457200" lvl="0" indent="-374650" algn="l" rtl="0">
              <a:spcBef>
                <a:spcPts val="1000"/>
              </a:spcBef>
              <a:spcAft>
                <a:spcPts val="0"/>
              </a:spcAft>
              <a:buSzPts val="2300"/>
              <a:buAutoNum type="arabicPeriod"/>
            </a:pPr>
            <a:r>
              <a:rPr lang="nl" sz="2300" b="0"/>
              <a:t>Bedenk welke stappen je kan zetten om te werken naar een mogelijke oplossing.</a:t>
            </a:r>
            <a:endParaRPr sz="2300" b="0"/>
          </a:p>
          <a:p>
            <a:pPr marL="457200" lvl="0" indent="-374650" algn="l" rtl="0">
              <a:spcBef>
                <a:spcPts val="1000"/>
              </a:spcBef>
              <a:spcAft>
                <a:spcPts val="0"/>
              </a:spcAft>
              <a:buSzPts val="2300"/>
              <a:buAutoNum type="arabicPeriod"/>
            </a:pPr>
            <a:r>
              <a:rPr lang="nl" sz="2300" b="0"/>
              <a:t>Tip: de medewerker geeft ideeën, de leidinggevende stimuleert en structureert het denkproces.</a:t>
            </a:r>
            <a:endParaRPr sz="2300" b="0"/>
          </a:p>
          <a:p>
            <a:pPr marL="457200" lvl="0" indent="-381000" algn="l" rtl="0">
              <a:spcBef>
                <a:spcPts val="1000"/>
              </a:spcBef>
              <a:spcAft>
                <a:spcPts val="1000"/>
              </a:spcAft>
              <a:buSzPts val="2400"/>
              <a:buAutoNum type="arabicPeriod"/>
            </a:pPr>
            <a:r>
              <a:rPr lang="nl" sz="2300" b="0"/>
              <a:t>Haal uit het voorbeeld een stappenplan dat ook bruikbaar is voor andere situa</a:t>
            </a:r>
            <a:r>
              <a:rPr lang="nl" sz="2400" b="0"/>
              <a:t>ties.</a:t>
            </a:r>
            <a:endParaRPr sz="24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De coach in jou</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br>
              <a:rPr lang="nl-NL" sz="4000" dirty="0"/>
            </a:br>
            <a:r>
              <a:rPr lang="nl-NL" sz="4000" dirty="0"/>
              <a:t>Voor </a:t>
            </a:r>
            <a:br>
              <a:rPr lang="nl-NL" sz="4000" dirty="0"/>
            </a:br>
            <a:r>
              <a:rPr lang="nl-NL" sz="4000" dirty="0"/>
              <a:t>leidinggevenden</a:t>
            </a:r>
            <a:endParaRPr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Wat is jouw natuurlijke leiderschapsstijl? </a:t>
            </a:r>
            <a:endParaRPr b="0"/>
          </a:p>
          <a:p>
            <a:pPr marL="0" lvl="0" indent="0" algn="l" rtl="0">
              <a:spcBef>
                <a:spcPts val="1000"/>
              </a:spcBef>
              <a:spcAft>
                <a:spcPts val="1000"/>
              </a:spcAft>
              <a:buNone/>
            </a:pPr>
            <a:r>
              <a:rPr lang="nl" b="0"/>
              <a:t>Geef eens een vb?</a:t>
            </a:r>
            <a:endParaRPr b="0"/>
          </a:p>
        </p:txBody>
      </p:sp>
    </p:spTree>
    <p:extLst>
      <p:ext uri="{BB962C8B-B14F-4D97-AF65-F5344CB8AC3E}">
        <p14:creationId xmlns:p14="http://schemas.microsoft.com/office/powerpoint/2010/main" val="3445669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a:t>Geef een situatie waarbij je helemaal wel en helemaal niet coachend hebt opgetreden. Wat was het resultaat?</a:t>
            </a:r>
            <a:endParaRPr b="0"/>
          </a:p>
          <a:p>
            <a:pPr marL="0" lvl="0" indent="0" algn="l" rtl="0">
              <a:spcBef>
                <a:spcPts val="1000"/>
              </a:spcBef>
              <a:spcAft>
                <a:spcPts val="1000"/>
              </a:spcAft>
              <a:buNone/>
            </a:pPr>
            <a:r>
              <a:rPr lang="nl" b="0"/>
              <a:t>Welke factoren dragen er bij jou toe bij om eerder wel of eerder niet coachend leiderschap te tonen?</a:t>
            </a:r>
            <a:endParaRPr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Hoe zou je zelf leiding willen krijgen? Wat zijn do’s en don’ts? </a:t>
            </a:r>
            <a:endParaRPr b="0" dirty="0"/>
          </a:p>
          <a:p>
            <a:pPr marL="0" lvl="0" indent="0" algn="l" rtl="0">
              <a:spcBef>
                <a:spcPts val="1000"/>
              </a:spcBef>
              <a:spcAft>
                <a:spcPts val="0"/>
              </a:spcAft>
              <a:buNone/>
            </a:pPr>
            <a:r>
              <a:rPr lang="nl" b="0" dirty="0"/>
              <a:t>Hoe zorg je ervoor dat je weet hoe jouw medewerkers best leiding krijgen? </a:t>
            </a:r>
            <a:endParaRPr b="0" dirty="0"/>
          </a:p>
          <a:p>
            <a:pPr marL="0" lvl="0" indent="0" algn="l" rtl="0">
              <a:spcBef>
                <a:spcPts val="1000"/>
              </a:spcBef>
              <a:spcAft>
                <a:spcPts val="1000"/>
              </a:spcAft>
              <a:buNone/>
            </a:pPr>
            <a:r>
              <a:rPr lang="nl" b="0" dirty="0"/>
              <a:t>Pas je dit toe? Waarom wel/niet?</a:t>
            </a:r>
            <a:endParaRPr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Welke leiderschapsstijlen ken je? </a:t>
            </a:r>
            <a:endParaRPr b="0"/>
          </a:p>
          <a:p>
            <a:pPr marL="0" lvl="0" indent="0" algn="l" rtl="0">
              <a:spcBef>
                <a:spcPts val="1000"/>
              </a:spcBef>
              <a:spcAft>
                <a:spcPts val="0"/>
              </a:spcAft>
              <a:buNone/>
            </a:pPr>
            <a:r>
              <a:rPr lang="nl" b="0"/>
              <a:t>Welke stijl wordt het meest gebruikt in jouw organisatie? </a:t>
            </a:r>
            <a:endParaRPr b="0"/>
          </a:p>
          <a:p>
            <a:pPr marL="0" lvl="0" indent="0" algn="l" rtl="0">
              <a:spcBef>
                <a:spcPts val="1000"/>
              </a:spcBef>
              <a:spcAft>
                <a:spcPts val="1000"/>
              </a:spcAft>
              <a:buNone/>
            </a:pPr>
            <a:r>
              <a:rPr lang="nl" b="0"/>
              <a:t>Waarom?</a:t>
            </a:r>
            <a:endParaRPr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Waarover gaat het?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6"/>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a:t>Stel dat je meer coachend leidinggeven wilt installeren binnen jouw organisatie. Hoe zou je dit aanpakken?</a:t>
            </a:r>
            <a:endParaRPr b="0"/>
          </a:p>
          <a:p>
            <a:pPr marL="0" lvl="0" indent="0" algn="l" rtl="0">
              <a:spcBef>
                <a:spcPts val="1000"/>
              </a:spcBef>
              <a:spcAft>
                <a:spcPts val="0"/>
              </a:spcAft>
              <a:buNone/>
            </a:pPr>
            <a:r>
              <a:rPr lang="nl" b="0"/>
              <a:t>Waarmee houd je rekening? </a:t>
            </a:r>
            <a:endParaRPr b="0"/>
          </a:p>
          <a:p>
            <a:pPr marL="0" lvl="0" indent="0" algn="l" rtl="0">
              <a:spcBef>
                <a:spcPts val="1000"/>
              </a:spcBef>
              <a:spcAft>
                <a:spcPts val="1000"/>
              </a:spcAft>
              <a:buNone/>
            </a:pPr>
            <a:r>
              <a:rPr lang="nl" b="0"/>
              <a:t>Belemmeringen? Kansen?</a:t>
            </a:r>
            <a:endParaRPr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7"/>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1000"/>
              </a:spcAft>
              <a:buNone/>
            </a:pPr>
            <a:r>
              <a:rPr lang="nl" b="0"/>
              <a:t>Op een coachende manier leidinggeven zodat de medewerker steun voelt, vraagt heel wat vaardigheden van een leidinggevende. Welke heb je nodig?</a:t>
            </a:r>
            <a:endParaRPr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br>
              <a:rPr lang="nl-NL" sz="4000" dirty="0"/>
            </a:br>
            <a:r>
              <a:rPr lang="nl-NL" sz="4000" dirty="0"/>
              <a:t>Voor </a:t>
            </a:r>
            <a:br>
              <a:rPr lang="nl-NL" sz="4000" dirty="0"/>
            </a:br>
            <a:r>
              <a:rPr lang="nl-NL" sz="4000" dirty="0"/>
              <a:t>niet-leidinggevenden</a:t>
            </a:r>
            <a:endParaRPr sz="4000" dirty="0"/>
          </a:p>
        </p:txBody>
      </p:sp>
    </p:spTree>
    <p:extLst>
      <p:ext uri="{BB962C8B-B14F-4D97-AF65-F5344CB8AC3E}">
        <p14:creationId xmlns:p14="http://schemas.microsoft.com/office/powerpoint/2010/main" val="2813633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8"/>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a:t>Geef een situatie waarin je op een coachende manier werd benaderd door een leidinggevende en/of collega. Wat was het resultaat?</a:t>
            </a:r>
            <a:endParaRPr b="0"/>
          </a:p>
          <a:p>
            <a:pPr marL="0" lvl="0" indent="0" algn="l" rtl="0">
              <a:spcBef>
                <a:spcPts val="1000"/>
              </a:spcBef>
              <a:spcAft>
                <a:spcPts val="1000"/>
              </a:spcAft>
              <a:buNone/>
            </a:pPr>
            <a:r>
              <a:rPr lang="nl" b="0">
                <a:solidFill>
                  <a:schemeClr val="dk1"/>
                </a:solidFill>
              </a:rPr>
              <a:t>Hoe beïnvloedde dit jouw werk, jouw gemoedstoestand?</a:t>
            </a:r>
            <a:endParaRPr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Hoe krijg jij graag leiding? </a:t>
            </a:r>
            <a:endParaRPr b="0" dirty="0"/>
          </a:p>
          <a:p>
            <a:pPr marL="0" lvl="0" indent="0" algn="l" rtl="0">
              <a:spcBef>
                <a:spcPts val="1000"/>
              </a:spcBef>
              <a:spcAft>
                <a:spcPts val="0"/>
              </a:spcAft>
              <a:buNone/>
            </a:pPr>
            <a:r>
              <a:rPr lang="nl" b="0" dirty="0"/>
              <a:t>Wat zijn do’s en don’ts? </a:t>
            </a:r>
            <a:endParaRPr b="0" dirty="0"/>
          </a:p>
          <a:p>
            <a:pPr marL="0" lvl="0" indent="0" algn="l" rtl="0">
              <a:spcBef>
                <a:spcPts val="1000"/>
              </a:spcBef>
              <a:spcAft>
                <a:spcPts val="0"/>
              </a:spcAft>
              <a:buNone/>
            </a:pPr>
            <a:r>
              <a:rPr lang="nl" b="0" dirty="0"/>
              <a:t>Hoe zorg je ervoor dat jouw leidinggevende weet wat </a:t>
            </a:r>
            <a:br>
              <a:rPr lang="nl" b="0" dirty="0"/>
            </a:br>
            <a:r>
              <a:rPr lang="nl" b="0" dirty="0"/>
              <a:t>werkt voor jou? </a:t>
            </a:r>
            <a:endParaRPr b="0" dirty="0"/>
          </a:p>
          <a:p>
            <a:pPr marL="0" lvl="0" indent="0" algn="l" rtl="0">
              <a:spcBef>
                <a:spcPts val="1000"/>
              </a:spcBef>
              <a:spcAft>
                <a:spcPts val="1000"/>
              </a:spcAft>
              <a:buNone/>
            </a:pPr>
            <a:r>
              <a:rPr lang="nl" b="0" dirty="0"/>
              <a:t>Vind je dit moeilijk?</a:t>
            </a:r>
            <a:endParaRPr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Welke zijn jouw idolen of mensen waarnaar je opkijkt? </a:t>
            </a:r>
            <a:endParaRPr b="0" dirty="0"/>
          </a:p>
          <a:p>
            <a:pPr marL="0" lvl="0" indent="0" algn="l" rtl="0">
              <a:spcBef>
                <a:spcPts val="1000"/>
              </a:spcBef>
              <a:spcAft>
                <a:spcPts val="0"/>
              </a:spcAft>
              <a:buNone/>
            </a:pPr>
            <a:r>
              <a:rPr lang="nl" b="0" dirty="0"/>
              <a:t>Waarom heb je die gekozen? </a:t>
            </a:r>
            <a:endParaRPr b="0" dirty="0"/>
          </a:p>
          <a:p>
            <a:pPr marL="0" lvl="0" indent="0" algn="l" rtl="0">
              <a:spcBef>
                <a:spcPts val="1000"/>
              </a:spcBef>
              <a:spcAft>
                <a:spcPts val="1000"/>
              </a:spcAft>
              <a:buNone/>
            </a:pPr>
            <a:r>
              <a:rPr lang="nl" b="0" dirty="0"/>
              <a:t>Welke elementen maakt hen een ‘goede leider’?</a:t>
            </a:r>
            <a:endParaRPr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Herformuleer de uitspraken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4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‘Doe nu gewoon wat ik zeg in plaats van zo moeilijk te doen met al die vragen.’</a:t>
            </a:r>
            <a:endParaRPr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4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‘Komaan Rita, vooruit met de geit, lanterfanten is voor thuis.’</a:t>
            </a:r>
            <a:endParaRPr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‘Ik moet hier als baas ook alles regelen. Johan, wat er nu nog bijkomt is voor jou.’</a:t>
            </a:r>
            <a:endParaRPr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0"/>
          <p:cNvSpPr txBox="1">
            <a:spLocks noGrp="1"/>
          </p:cNvSpPr>
          <p:nvPr>
            <p:ph type="title" idx="4294967295"/>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i="1" u="sng" dirty="0">
                <a:solidFill>
                  <a:schemeClr val="hlink"/>
                </a:solidFill>
                <a:latin typeface="PT Serif"/>
                <a:ea typeface="PT Serif"/>
                <a:cs typeface="PT Serif"/>
                <a:sym typeface="PT Serif"/>
                <a:hlinkClick r:id="rId3"/>
              </a:rPr>
              <a:t>https://vimeo.com/802629451</a:t>
            </a:r>
            <a:endParaRPr b="0" i="1" dirty="0">
              <a:latin typeface="PT Serif"/>
              <a:ea typeface="PT Serif"/>
              <a:cs typeface="PT Serif"/>
              <a:sym typeface="PT Serif"/>
            </a:endParaRPr>
          </a:p>
        </p:txBody>
      </p:sp>
      <p:sp>
        <p:nvSpPr>
          <p:cNvPr id="77" name="Google Shape;77;p20"/>
          <p:cNvSpPr txBox="1"/>
          <p:nvPr/>
        </p:nvSpPr>
        <p:spPr>
          <a:xfrm>
            <a:off x="4520625" y="1740175"/>
            <a:ext cx="3698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T Serif"/>
              <a:ea typeface="PT Serif"/>
              <a:cs typeface="PT Serif"/>
              <a:sym typeface="PT Serif"/>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4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1000"/>
              </a:spcAft>
              <a:buNone/>
            </a:pPr>
            <a:r>
              <a:rPr lang="nl" b="0"/>
              <a:t>‘Achmed, ik raad je aan om je de volgende keer aan de veiligheidsregels te houden. Je moet je werkschoenen aandoen voor je je naar jouw werkpost begeeft. Begrepen?</a:t>
            </a:r>
            <a:endParaRPr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4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Coachend leidinggeven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2"/>
          <p:cNvSpPr txBox="1">
            <a:spLocks noGrp="1"/>
          </p:cNvSpPr>
          <p:nvPr>
            <p:ph type="title"/>
          </p:nvPr>
        </p:nvSpPr>
        <p:spPr>
          <a:xfrm>
            <a:off x="1497200" y="753625"/>
            <a:ext cx="6975300" cy="333711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200" dirty="0"/>
              <a:t>Voor leidinggevenden:</a:t>
            </a:r>
            <a:br>
              <a:rPr lang="nl" sz="3200" b="0" dirty="0"/>
            </a:br>
            <a:br>
              <a:rPr lang="nl" sz="2400" b="0" dirty="0"/>
            </a:br>
            <a:r>
              <a:rPr lang="nl" sz="2400" b="0" dirty="0"/>
              <a:t>Hoe doe jij dat, steun geven aan jouw team? Hoe belangrijk is dit? In welke situaties lukt steun geven eerder wel/niet?</a:t>
            </a:r>
            <a:endParaRPr sz="2400" b="0" dirty="0"/>
          </a:p>
          <a:p>
            <a:pPr marL="0" lvl="0" indent="0" algn="l" rtl="0">
              <a:spcBef>
                <a:spcPts val="1000"/>
              </a:spcBef>
              <a:spcAft>
                <a:spcPts val="1000"/>
              </a:spcAft>
              <a:buNone/>
            </a:pPr>
            <a:r>
              <a:rPr lang="nl" sz="2400" b="0" dirty="0"/>
              <a:t>Hoe merk je dat jouw medewerker zich gesteund voelt door wat je zegt of doet?</a:t>
            </a:r>
            <a:endParaRPr sz="24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Voor niet-leidinggevenden</a:t>
            </a:r>
            <a:br>
              <a:rPr lang="nl" sz="2400" b="0" dirty="0"/>
            </a:br>
            <a:br>
              <a:rPr lang="nl" sz="2400" b="0" dirty="0"/>
            </a:br>
            <a:r>
              <a:rPr lang="nl" sz="2700" b="0" dirty="0"/>
              <a:t>Waaraan herken je een goede leidinggevende? Hoe zie je dat? Leg uit?</a:t>
            </a:r>
            <a:endParaRPr sz="2700" b="0" dirty="0"/>
          </a:p>
          <a:p>
            <a:pPr marL="0" lvl="0" indent="0" algn="l" rtl="0">
              <a:spcBef>
                <a:spcPts val="1000"/>
              </a:spcBef>
              <a:spcAft>
                <a:spcPts val="1000"/>
              </a:spcAft>
              <a:buNone/>
            </a:pPr>
            <a:r>
              <a:rPr lang="nl" sz="2700" b="0" dirty="0"/>
              <a:t>Hoe sterk voel jij je ondersteund door jouw leidinggevende? Geef een score op 10. Waarom geef je deze score?</a:t>
            </a:r>
            <a:endParaRPr sz="27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Akkoord of niet akkoord?</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Coachend leidinggeven, dat is vooral advies geven en dan hopen dat de medewerkers dit advies opvolgen.</a:t>
            </a:r>
            <a:endParaRPr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Coachend leidinggeven werkt alleen als iedereen in het bedrijf dat belangrijk vindt.</a:t>
            </a:r>
            <a:endParaRPr b="0"/>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8F0F3580-0101-4327-8B54-1A7F6D7CFFC3}"/>
</file>

<file path=customXml/itemProps2.xml><?xml version="1.0" encoding="utf-8"?>
<ds:datastoreItem xmlns:ds="http://schemas.openxmlformats.org/officeDocument/2006/customXml" ds:itemID="{857B3FB8-79FC-41D5-A771-57B9B0BFA89E}"/>
</file>

<file path=customXml/itemProps3.xml><?xml version="1.0" encoding="utf-8"?>
<ds:datastoreItem xmlns:ds="http://schemas.openxmlformats.org/officeDocument/2006/customXml" ds:itemID="{B4F7582B-1716-4235-A529-82CA72303725}"/>
</file>

<file path=docProps/app.xml><?xml version="1.0" encoding="utf-8"?>
<Properties xmlns="http://schemas.openxmlformats.org/officeDocument/2006/extended-properties" xmlns:vt="http://schemas.openxmlformats.org/officeDocument/2006/docPropsVTypes">
  <TotalTime>0</TotalTime>
  <Words>570</Words>
  <Application>Microsoft Office PowerPoint</Application>
  <PresentationFormat>Diavoorstelling (16:9)</PresentationFormat>
  <Paragraphs>51</Paragraphs>
  <Slides>31</Slides>
  <Notes>31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31</vt:i4>
      </vt:variant>
    </vt:vector>
  </HeadingPairs>
  <TitlesOfParts>
    <vt:vector size="35" baseType="lpstr">
      <vt:lpstr>Open Sans</vt:lpstr>
      <vt:lpstr>Arial</vt:lpstr>
      <vt:lpstr>PT Serif</vt:lpstr>
      <vt:lpstr>SERV – Zelf training geven</vt:lpstr>
      <vt:lpstr>coachend leidinggeven </vt:lpstr>
      <vt:lpstr>Waarover gaat het?</vt:lpstr>
      <vt:lpstr>https://vimeo.com/802629451</vt:lpstr>
      <vt:lpstr>Coachend leidinggeven</vt:lpstr>
      <vt:lpstr>Voor leidinggevenden:  Hoe doe jij dat, steun geven aan jouw team? Hoe belangrijk is dit? In welke situaties lukt steun geven eerder wel/niet? Hoe merk je dat jouw medewerker zich gesteund voelt door wat je zegt of doet?</vt:lpstr>
      <vt:lpstr>Voor niet-leidinggevenden  Waaraan herken je een goede leidinggevende? Hoe zie je dat? Leg uit? Hoe sterk voel jij je ondersteund door jouw leidinggevende? Geef een score op 10. Waarom geef je deze score?</vt:lpstr>
      <vt:lpstr>Akkoord of niet akkoord?</vt:lpstr>
      <vt:lpstr>Coachend leidinggeven, dat is vooral advies geven en dan hopen dat de medewerkers dit advies opvolgen.</vt:lpstr>
      <vt:lpstr>Coachend leidinggeven werkt alleen als iedereen in het bedrijf dat belangrijk vindt.</vt:lpstr>
      <vt:lpstr>Je kan enkel coachend leidinggeven als het past bij de cultuur en mentaliteit van de onderneming.</vt:lpstr>
      <vt:lpstr>In de praktijk</vt:lpstr>
      <vt:lpstr>versterk coachend leidinggeven</vt:lpstr>
      <vt:lpstr>Beschrijf een moeilijke(re) situatie bij een medewerker. Formuleer een gewenste situatie. Bedenk welke stappen je kan zetten om te werken naar een mogelijke oplossing. Tip: de medewerker geeft ideeën, de leidinggevende stimuleert en structureert het denkproces. Haal uit het voorbeeld een stappenplan dat ook bruikbaar is voor andere situaties.</vt:lpstr>
      <vt:lpstr>De coach in jou</vt:lpstr>
      <vt:lpstr> Voor  leidinggevenden</vt:lpstr>
      <vt:lpstr>Wat is jouw natuurlijke leiderschapsstijl?  Geef eens een vb?</vt:lpstr>
      <vt:lpstr>Geef een situatie waarbij je helemaal wel en helemaal niet coachend hebt opgetreden. Wat was het resultaat? Welke factoren dragen er bij jou toe bij om eerder wel of eerder niet coachend leiderschap te tonen?</vt:lpstr>
      <vt:lpstr>Hoe zou je zelf leiding willen krijgen? Wat zijn do’s en don’ts?  Hoe zorg je ervoor dat je weet hoe jouw medewerkers best leiding krijgen?  Pas je dit toe? Waarom wel/niet?</vt:lpstr>
      <vt:lpstr>Welke leiderschapsstijlen ken je?  Welke stijl wordt het meest gebruikt in jouw organisatie?  Waarom?</vt:lpstr>
      <vt:lpstr>Stel dat je meer coachend leidinggeven wilt installeren binnen jouw organisatie. Hoe zou je dit aanpakken? Waarmee houd je rekening?  Belemmeringen? Kansen?</vt:lpstr>
      <vt:lpstr>Op een coachende manier leidinggeven zodat de medewerker steun voelt, vraagt heel wat vaardigheden van een leidinggevende. Welke heb je nodig?</vt:lpstr>
      <vt:lpstr> Voor  niet-leidinggevenden</vt:lpstr>
      <vt:lpstr>Geef een situatie waarin je op een coachende manier werd benaderd door een leidinggevende en/of collega. Wat was het resultaat? Hoe beïnvloedde dit jouw werk, jouw gemoedstoestand?</vt:lpstr>
      <vt:lpstr>Hoe krijg jij graag leiding?  Wat zijn do’s en don’ts?  Hoe zorg je ervoor dat jouw leidinggevende weet wat  werkt voor jou?  Vind je dit moeilijk?</vt:lpstr>
      <vt:lpstr>Welke zijn jouw idolen of mensen waarnaar je opkijkt?  Waarom heb je die gekozen?  Welke elementen maakt hen een ‘goede leider’?</vt:lpstr>
      <vt:lpstr>Herformuleer de uitspraken</vt:lpstr>
      <vt:lpstr>‘Doe nu gewoon wat ik zeg in plaats van zo moeilijk te doen met al die vragen.’</vt:lpstr>
      <vt:lpstr>‘Komaan Rita, vooruit met de geit, lanterfanten is voor thuis.’</vt:lpstr>
      <vt:lpstr>‘Ik moet hier als baas ook alles regelen. Johan, wat er nu nog bijkomt is voor jou.’</vt:lpstr>
      <vt:lpstr>‘Achmed, ik raad je aan om je de volgende keer aan de veiligheidsregels te houden. Je moet je werkschoenen aandoen voor je je naar jouw werkpost begeeft. Begrepen?</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coachend leidinggeven </dc:title>
  <cp:lastModifiedBy>Tom Seymoens</cp:lastModifiedBy>
  <cp:revision>1</cp:revision>
  <dcterms:modified xsi:type="dcterms:W3CDTF">2023-08-11T10:53:36Z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